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3" r:id="rId5"/>
    <p:sldId id="266" r:id="rId6"/>
    <p:sldId id="267" r:id="rId7"/>
    <p:sldId id="268" r:id="rId8"/>
    <p:sldId id="271" r:id="rId9"/>
    <p:sldId id="274" r:id="rId10"/>
    <p:sldId id="275" r:id="rId11"/>
    <p:sldId id="273" r:id="rId12"/>
    <p:sldId id="272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8"/>
    <a:srgbClr val="B7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D028CD-723E-4FF3-8985-F1CBA4C01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5DC28-536E-4F00-BB1B-AA2C43514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90927F-EB72-4943-A4F1-25FF5E53C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CD705-FD9C-431A-9936-FD52D62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3D5ED-6FF7-49D3-857A-F3486226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6BBED-EC30-4DEC-B12A-71F8041B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37AFA3-985A-4D89-B5E5-07423B21B156}"/>
              </a:ext>
            </a:extLst>
          </p:cNvPr>
          <p:cNvSpPr/>
          <p:nvPr userDrawn="1"/>
        </p:nvSpPr>
        <p:spPr>
          <a:xfrm>
            <a:off x="1910773" y="1820718"/>
            <a:ext cx="8370454" cy="3216564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F3CAA-8E71-4BD2-93FB-005705F9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F4E425-7FB2-4408-87B2-4440E07B6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D655E-BA42-43E7-A63C-44526993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2F260-AFE6-497B-BF69-1B8C4F49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47C45-2484-4D89-A819-B64A40BA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08B826-827C-42EB-96F9-2DA0CB50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9E56F4-C4E6-4A9E-A878-C0147243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2CAA4-6012-4EBC-B909-C525D7AF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0025A-836F-428F-8319-DD9DA452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DFD92-E633-4414-8C31-CE6A0E19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89161-3B05-4A63-B015-C9159E08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32D32-9C39-4577-A70A-971695C7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DC5CB-F1E9-43FD-B278-5ED6DC00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491ED-3DD7-4AB0-898A-9E39949F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04D1F-BB6E-4ECB-984F-0B07B43F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1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2ED4D-3602-44B7-887E-3F033774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80791-2211-4C64-8674-818FA01B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C1121-B8F8-45EC-9FCF-5DB5FF3A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8141A-8FFF-4ADF-A599-5DCEA9C5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93BEE-E39A-49C4-BD16-AC3E40E9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26609-C50A-42E7-AA76-D1DDDA82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F0E6E-0167-41B8-98DA-3145909C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230466-33FE-4205-B98B-F249A668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B33167-6E5B-4EB2-A670-21D8C0A6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D4446-AACE-43CB-AE88-3266FCF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A3AB0-060C-4B5F-AF5F-A35AF65E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9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DAD50-0A51-4A5B-8346-98C9F523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36379-36FA-4ED6-8436-43B77699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4CAC2B-1C42-4E50-AE4A-6CE7D7872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3345D9-B562-4DD6-A5AC-3E95C67B8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63D96D-BE71-493B-93E5-20B2AFFE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725A01-0D60-45AD-9474-A04E71BD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48F86C-E6EB-4195-A5A5-652ACC3C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67313F-CEAF-46B1-BD19-78334930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9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54A31-04C2-48CF-869A-A8D776B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667DCA-DDC1-4CF2-8F6C-40644C21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8A0D09-1078-4D8A-AD01-0E64847B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5D6BFF-14BB-46ED-A926-FDA9D0AB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F65F2C-C71B-4806-8638-3C43E157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DA252C-EF0B-47D1-A134-2402424C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261A48-B0DC-456D-982D-1F1975B4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3B6B1-1B52-4B2A-AB6C-6580AEBB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2B1AC-2409-4E4B-9A81-6B62B1AC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B3F3E-D49B-46CC-91CB-EE7F0D88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C7621-3D68-4D68-B936-8F44D31F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ADFF0-8117-43D9-84B8-D9F75A2D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787D3A-5B9A-4D8B-A793-49A99DB9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379DB-8F02-46BE-82BF-AB0BC3C3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E6A392-4CF8-4FDF-9993-46F37681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9049F2-EBA3-4B2A-AC39-0D58FD47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2D426-38AB-4CD6-AAE5-F0641371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F651B-1A5B-41B3-B2BA-9B29235F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17C398-CB9E-4D4C-83F3-B64F633F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8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6581C7-E1D4-46AF-BC80-9ED9123B0D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57ECA-4739-4B21-9FED-F50D3952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F9089-F8CD-4D91-AE28-EB32C584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B523F-8D37-4C1D-9BE5-325F5BBA6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5E52-305B-40B5-B0C8-2E701E7EDB1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664F2-8598-4F2F-854A-42AD3B40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51EE7-4DEB-4E51-9C82-3A8A03549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78A52F-9064-490D-9C2F-4EBA4260242A}"/>
              </a:ext>
            </a:extLst>
          </p:cNvPr>
          <p:cNvSpPr/>
          <p:nvPr userDrawn="1"/>
        </p:nvSpPr>
        <p:spPr>
          <a:xfrm>
            <a:off x="240145" y="212436"/>
            <a:ext cx="11711709" cy="6433128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F5CC-56AD-4A6D-B543-722F59A4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334" y="2661785"/>
            <a:ext cx="8243248" cy="21831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4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«Эмоции: подавлять или управлять?»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837655"/>
            <a:ext cx="2197290" cy="5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3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CBE1B-3202-5650-7536-1D8C4A24F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41A6C4-0AB6-0492-19FC-CE12F20E3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99" y="1374396"/>
            <a:ext cx="11271191" cy="4351338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«Отдых»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Исходное положение – стоя, выпрямиться, поставить ноги на ширину плеч, постепенно сгибаться в корпусе. Сделать вдох, голова и руки должны свободно свисали к полу. Дышать глубоко, следить за своим дыханием. Находиться в таком положении в течение 1-2 минут. Затем медленно выпрямиться.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«Пушинка»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Представьте, что перед вашим носом на расстоянии 10-15 см висит пушинка.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Дышите только носом и так плавно, чтобы пушинка не колыхалась.</a:t>
            </a:r>
          </a:p>
          <a:p>
            <a:pPr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Мимические упражнения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«Маска удивления»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Закрыть глаза. С медленным вдохом максимально высоко поднять брови, произносить про себя: «Мышцы лба напряжены». Задержать на секунду дыхание и с выдохом опустить брови. Пауза 15 секунд. Повторить упражнение 2-3 раза.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для глаз «Жмурки»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медленным выдохом мягко опустить веки, постепенно наращивая напряжение мышц глаз и, наконец, зажмурить их так, как будто в них попал шампунь, жмуриться как можно сильнее. Произносить про себя «Веки напряжены». Затем секундная задержка дыхания и расслабление мышц, дыхание свободное. Оставляя веки опущенными, произнести про себя «Веки расслаблены». Повторить упражнение 2-3 раза.</a:t>
            </a:r>
          </a:p>
          <a:p>
            <a:pPr indent="0" algn="just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EE52D83-219D-9B5E-2049-401E5E0647BD}"/>
              </a:ext>
            </a:extLst>
          </p:cNvPr>
          <p:cNvSpPr txBox="1">
            <a:spLocks/>
          </p:cNvSpPr>
          <p:nvPr/>
        </p:nvSpPr>
        <p:spPr>
          <a:xfrm>
            <a:off x="415118" y="131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управлять эмоциями? Рекомендации по саморегуляции.</a:t>
            </a:r>
          </a:p>
        </p:txBody>
      </p:sp>
    </p:spTree>
    <p:extLst>
      <p:ext uri="{BB962C8B-B14F-4D97-AF65-F5344CB8AC3E}">
        <p14:creationId xmlns:p14="http://schemas.microsoft.com/office/powerpoint/2010/main" val="312188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E8505-C7AA-EC91-3D82-63D8F553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управлять эмоциями? Рекомендации по саморегуляции.</a:t>
            </a:r>
            <a:endParaRPr lang="ru-RU" dirty="0"/>
          </a:p>
        </p:txBody>
      </p:sp>
      <p:pic>
        <p:nvPicPr>
          <p:cNvPr id="2050" name="Picture 2" descr="http://qrcoder.ru/code/?https%3A%2F%2Ftestometrika.com%2Fintellectual%2Ftest-emotsionalnogo-intellekta-emin-lyusina-d-v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93" y="1599261"/>
            <a:ext cx="2995021" cy="29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927474" y="4695944"/>
            <a:ext cx="3692857" cy="65672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Д.В. Люсина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BDEDB-B915-BCF3-3DB1-4CF4C3A2099B}"/>
              </a:ext>
            </a:extLst>
          </p:cNvPr>
          <p:cNvSpPr txBox="1"/>
          <p:nvPr/>
        </p:nvSpPr>
        <p:spPr>
          <a:xfrm>
            <a:off x="533400" y="1833691"/>
            <a:ext cx="4075545" cy="3190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бщие рекомендациям по развитию эмоциональной сферы:</a:t>
            </a:r>
            <a:endParaRPr lang="ru-RU" sz="20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spcAft>
                <a:spcPts val="960"/>
              </a:spcAft>
            </a:pP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20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Называть эмоции: свои и чужие.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spcAft>
                <a:spcPts val="960"/>
              </a:spcAft>
            </a:pPr>
            <a:r>
              <a:rPr lang="ru-RU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Ставить себя на место другого человека.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spcAft>
                <a:spcPts val="960"/>
              </a:spcAft>
            </a:pPr>
            <a:r>
              <a:rPr lang="ru-RU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Развивать рефлексию.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spcAft>
                <a:spcPts val="960"/>
              </a:spcAft>
            </a:pPr>
            <a:r>
              <a:rPr lang="ru-RU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Расширять «эмоциональный кругозор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spcAft>
                <a:spcPts val="96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Развивайте наблюдательность.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4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191" y="235343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материалы по теме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49571" y="5355991"/>
            <a:ext cx="3692857" cy="65672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Отсканируй меня, я полезный!;)</a:t>
            </a:r>
          </a:p>
        </p:txBody>
      </p:sp>
      <p:sp>
        <p:nvSpPr>
          <p:cNvPr id="4" name="Выгнутая вниз стрелка 3"/>
          <p:cNvSpPr/>
          <p:nvPr/>
        </p:nvSpPr>
        <p:spPr>
          <a:xfrm rot="17047267">
            <a:off x="7089516" y="4926216"/>
            <a:ext cx="1760562" cy="11191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2E521F-23D2-CEB8-A685-FCD87A95C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7530" r="7177" b="6809"/>
          <a:stretch/>
        </p:blipFill>
        <p:spPr bwMode="auto">
          <a:xfrm>
            <a:off x="4045340" y="1874981"/>
            <a:ext cx="3433194" cy="348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5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F5CC-56AD-4A6D-B543-722F59A4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705" y="2429926"/>
            <a:ext cx="8520752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человек захвачен своими эмоциями, он сам себе не хозяин» Бенедикт Спиноза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4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749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эмоций в жизни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7610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эмоциями понимают – нечто, что переживается как чувство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которое мотивирует, организует и направляет восприятие, мышление и действия (Кэролл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Изард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985680" y="1825625"/>
            <a:ext cx="37610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базовых эмоций: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Удивление,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Гнев,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Отвращение,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Презрение,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Стыд,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Вина.</a:t>
            </a:r>
          </a:p>
        </p:txBody>
      </p:sp>
    </p:spTree>
    <p:extLst>
      <p:ext uri="{BB962C8B-B14F-4D97-AF65-F5344CB8AC3E}">
        <p14:creationId xmlns:p14="http://schemas.microsoft.com/office/powerpoint/2010/main" val="16183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94" y="174057"/>
            <a:ext cx="5303292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эмоций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76" y="1499620"/>
            <a:ext cx="11117240" cy="4351338"/>
          </a:xfrm>
        </p:spPr>
        <p:txBody>
          <a:bodyPr>
            <a:noAutofit/>
          </a:bodyPr>
          <a:lstStyle/>
          <a:p>
            <a:pPr indent="450215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Сигнальная (информационная) функция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эмоций. Возникновение эмоций и чувств информирует о том, как идет процесс удовлетворения потребностей субъекта.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Оценочная функция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эмоций. Эмоция выступает обобщенной оценкой ситуации, в которой находится субъект. </a:t>
            </a:r>
          </a:p>
          <a:p>
            <a:pPr indent="450215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Приспособительная функция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эмоций. Благодаря вовремя возникшей эмоции субъект имеет возможность быстро среагировать на внешнее или внутреннее воздействие и целесообразно приспособиться к сложившимся условиям.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Регуляторная функция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эмоций. Отражая и оценивая действительность, эмоции и чувства направляют поведение субъекта в определенную сторону, способствуют проявлению определенных реакций.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Коммуникативная функция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эмоций свидетельствует о том, что без эмоциональных проявлений трудно представить какое-либо взаимодействие между людьми. </a:t>
            </a:r>
          </a:p>
          <a:p>
            <a:pPr indent="450215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Стабилизирующая (защитная) функция эмоций.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Эмоции являются регулятором поведения, который удерживает жизненные процессы в оптимальных границах удовлетворения потребностей и предупреждает разрушительный характер каких-либо факторов для жизнедеятельности данного субъекта.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Мотивирующая функция эмоций.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Эмоции, сообщая нам о характере воздействий внешней среды, побуждают нас к определенным действиям.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8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01" y="156017"/>
            <a:ext cx="7091149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проявляются эмоции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22" y="1716443"/>
            <a:ext cx="4757382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внешним проявлениям эмоций относится: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позы,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жесты,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мимика,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интонации,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взгляды,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расположение.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58820" y="3892112"/>
            <a:ext cx="3856630" cy="20531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специалистов мимические выражения несут в себе до 70% информации. </a:t>
            </a:r>
          </a:p>
        </p:txBody>
      </p:sp>
      <p:pic>
        <p:nvPicPr>
          <p:cNvPr id="1026" name="Picture 2" descr="Пиз Аллан. Язык телодвижений. Как читать мысли окружающих по их жестам  (стр. 1) - ModernLib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06" y="714518"/>
            <a:ext cx="3781566" cy="57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4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24" y="301020"/>
            <a:ext cx="4020403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Распознай эмоцию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15" y="0"/>
            <a:ext cx="8874085" cy="6858000"/>
          </a:xfr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24302" y="2138129"/>
            <a:ext cx="21779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Грусть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Удивление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Отвращение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Злость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8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17" y="294543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эмоций и тела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419" y="1926214"/>
            <a:ext cx="5328998" cy="26688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 «Улыбка»: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Испытуемых просили оценить анекдоты и карикатуры. При этом требовалось держать во рту карандаш. Но одни испытуемые должны были удерживать его зубами, невольно изображая подобие улыбки, а другие — губами, отчего лицо принимало хмуро-напряженное выражение. Первая группа сочла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предъявлявшиеся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 истории и картинки гораздо более смешными.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830DD52-F6AA-0108-8612-A41721F64F79}"/>
              </a:ext>
            </a:extLst>
          </p:cNvPr>
          <p:cNvSpPr txBox="1">
            <a:spLocks/>
          </p:cNvSpPr>
          <p:nvPr/>
        </p:nvSpPr>
        <p:spPr>
          <a:xfrm>
            <a:off x="6474310" y="1690687"/>
            <a:ext cx="5154271" cy="31399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вызвать приятное переживание, надо вести себя так, словно оно уже наступило. Если у вас плохое настроение - улыбайтесь! Приучайте себя улыбаться, и вы чаще на самом деле будете чувствовать себя жизнерадостным.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6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99" y="355889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Подавление или управление?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599" y="1557770"/>
            <a:ext cx="4971473" cy="4048702"/>
          </a:xfrm>
        </p:spPr>
        <p:txBody>
          <a:bodyPr>
            <a:noAutofit/>
          </a:bodyPr>
          <a:lstStyle/>
          <a:p>
            <a:pPr marL="0" indent="0">
              <a:spcBef>
                <a:spcPts val="570"/>
              </a:spcBef>
              <a:buNone/>
            </a:pPr>
            <a:r>
              <a:rPr lang="ru-RU" b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подавления эмоций: </a:t>
            </a:r>
            <a:endParaRPr lang="ru-RU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Существующие правила поведения в «приличном обществе».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Рассинхрон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 эмоциями окружающих и боязнь осуждения.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«сохранить лицо» в споре.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Опасение обидеть близкого человека своей реакцией.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терпеть ради материальных благ.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Невозможность самостоятельно решить свои проблемы и зависимость от людей, доставляющих негативные эмоции.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C2015-642B-7924-B280-91501DFC8B66}"/>
              </a:ext>
            </a:extLst>
          </p:cNvPr>
          <p:cNvSpPr txBox="1"/>
          <p:nvPr/>
        </p:nvSpPr>
        <p:spPr>
          <a:xfrm>
            <a:off x="6483930" y="1443074"/>
            <a:ext cx="481099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buSzPts val="1000"/>
              <a:tabLst>
                <a:tab pos="457200" algn="l"/>
              </a:tabLst>
            </a:pPr>
            <a:r>
              <a:rPr lang="ru-RU" sz="280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распознать подавление эмоций в поведении человека: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избегаете конфронтации.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Боитесь демонстрировать свои слабые стороны.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«Взрываетесь» из-за мелочей.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Перестали чувствовать «себя собой»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испытываете беспокойство.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Чувствуете дискомфорт рядом с людьми, бурно выражающими свои эмоции. 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Постоянное чувство усталости, нехватки сил на какие-то даже просты дела: убраться дома, приготовить ужин, сходить на прогулку.</a:t>
            </a:r>
          </a:p>
        </p:txBody>
      </p:sp>
    </p:spTree>
    <p:extLst>
      <p:ext uri="{BB962C8B-B14F-4D97-AF65-F5344CB8AC3E}">
        <p14:creationId xmlns:p14="http://schemas.microsoft.com/office/powerpoint/2010/main" val="80953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18" y="261269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управлять эмоциями? Рекомендации по саморегуляции.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246" y="1586832"/>
            <a:ext cx="4147645" cy="150735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игнорирования или подавления эмоций могут быть серьезными: серьезные заболевания организма, постоянная усталость, мигрень, бессонница и др.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5119" y="3316357"/>
            <a:ext cx="5680882" cy="3121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рекомендации: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Медитация.</a:t>
            </a:r>
          </a:p>
          <a:p>
            <a:pPr marL="0" indent="0" fontAlgn="base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Покричать.</a:t>
            </a:r>
          </a:p>
          <a:p>
            <a:pPr marL="0" indent="0" fontAlgn="base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Сходить на силовой массаж, если нет противопоказаний по состоянию здоровья.</a:t>
            </a:r>
          </a:p>
          <a:p>
            <a:pPr marL="0" indent="0" fontAlgn="base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Перевести эмоцию в танец.</a:t>
            </a:r>
          </a:p>
          <a:p>
            <a:pPr marL="0" indent="0" fontAlgn="base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Выговориться.</a:t>
            </a:r>
          </a:p>
          <a:p>
            <a:pPr marL="0" indent="0" fontAlgn="base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Сходить на тренировку в спортивный зал или выйти на пробежку.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EB3CD-BEC7-81D1-61CA-68CBA8C8A852}"/>
              </a:ext>
            </a:extLst>
          </p:cNvPr>
          <p:cNvSpPr txBox="1"/>
          <p:nvPr/>
        </p:nvSpPr>
        <p:spPr>
          <a:xfrm>
            <a:off x="5375563" y="1439675"/>
            <a:ext cx="6096000" cy="26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960"/>
              </a:spcAft>
            </a:pPr>
            <a:r>
              <a:rPr lang="ru-RU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Практикуйте специальные техники и упражнения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 «5-4-3-2-1»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— Найдите пять вещей, на которых сможете остановить взгляд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— Почувствуйте четыре сенсорных ощущения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— Прислушайтесь к трем различным звукам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— Сконцентрируйте внимание на двух запахах </a:t>
            </a: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— Найдите одну вещь со вкусом</a:t>
            </a:r>
          </a:p>
          <a:p>
            <a:pPr indent="450215" algn="just" fontAlgn="base">
              <a:spcAft>
                <a:spcPts val="96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A1FA8F-5306-9868-9776-6D816805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158683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«Мобилизующее дыхание»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– стоя, сидя (спина прямая). Выдохнуть воздух из легких, затем сделать вдох, задержать дыхание на 2 секунды, выдох – такой же продолжительности, как вдох. Ниже предложена цифровая запись возможного выполнения данного упражнения. Первой цифрой обозначена продолжительность вдоха, в скобки заключена пауза (задержка дыхания), затем – фаза выдоха: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4(2)4, 5(2)4, 6(3)4, 7(3)4, 8(4)4;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8(4)4, 8(4)5, 8(4)6, 8(4)7, 8(4)8;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8(4)8, 8(4)7, 7(3)6, 6(3)5, 5(2)4.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регулируется счетом преподавателя, проводящего занятие, еще лучше с помощью метронома, а дома – мысленным счетом самого занимающегося. Каждый счет приблизительно равен секунде, при ходьбе же его удобно приравнивать к скорости шагов.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«Ха-дыхание»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– стоя, ноги на ширине плеч, руки вдоль туловища. Сделать глубокий вдох, поднять руки через стороны вверх над головой. Задержка дыхания. Выдох – корпус резко наклоняется вперед, руки сбрасываются вниз перед собой, происходит резкий выброс воздуха со звуком «ха!».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DCA822-C578-B48D-472A-108955D5B2D7}"/>
              </a:ext>
            </a:extLst>
          </p:cNvPr>
          <p:cNvSpPr txBox="1">
            <a:spLocks/>
          </p:cNvSpPr>
          <p:nvPr/>
        </p:nvSpPr>
        <p:spPr>
          <a:xfrm>
            <a:off x="415118" y="2612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Как управлять эмоциями? Рекомендации по саморегуляции.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02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1109</Words>
  <Application>Microsoft Office PowerPoint</Application>
  <PresentationFormat>Широкоэкранный</PresentationFormat>
  <Paragraphs>108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«Эмоции: подавлять или управлять?»</vt:lpstr>
      <vt:lpstr>Место эмоций в жизни человека</vt:lpstr>
      <vt:lpstr>Функции эмоций</vt:lpstr>
      <vt:lpstr>Как проявляются эмоции</vt:lpstr>
      <vt:lpstr>Распознай эмоцию</vt:lpstr>
      <vt:lpstr>Взаимосвязь эмоций и тела</vt:lpstr>
      <vt:lpstr>Подавление или управление? </vt:lpstr>
      <vt:lpstr>Как управлять эмоциями? Рекомендации по саморегуляции.</vt:lpstr>
      <vt:lpstr>Презентация PowerPoint</vt:lpstr>
      <vt:lpstr>Презентация PowerPoint</vt:lpstr>
      <vt:lpstr>Как управлять эмоциями? Рекомендации по саморегуляции.</vt:lpstr>
      <vt:lpstr>Полезные материалы по теме</vt:lpstr>
      <vt:lpstr>«Когда человек захвачен своими эмоциями, он сам себе не хозяин» Бенедикт Спиноза  -Благодарю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kgpu kgpu</cp:lastModifiedBy>
  <cp:revision>28</cp:revision>
  <dcterms:created xsi:type="dcterms:W3CDTF">2021-04-14T06:32:25Z</dcterms:created>
  <dcterms:modified xsi:type="dcterms:W3CDTF">2024-02-07T11:12:33Z</dcterms:modified>
</cp:coreProperties>
</file>